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88" r:id="rId6"/>
    <p:sldId id="285" r:id="rId7"/>
    <p:sldId id="297" r:id="rId8"/>
    <p:sldId id="298" r:id="rId9"/>
    <p:sldId id="287" r:id="rId10"/>
    <p:sldId id="293" r:id="rId11"/>
    <p:sldId id="299" r:id="rId12"/>
    <p:sldId id="300" r:id="rId13"/>
    <p:sldId id="301" r:id="rId14"/>
    <p:sldId id="302" r:id="rId15"/>
    <p:sldId id="304" r:id="rId16"/>
    <p:sldId id="312" r:id="rId17"/>
    <p:sldId id="291" r:id="rId18"/>
    <p:sldId id="305" r:id="rId19"/>
    <p:sldId id="306" r:id="rId20"/>
    <p:sldId id="307" r:id="rId21"/>
    <p:sldId id="308" r:id="rId22"/>
    <p:sldId id="309" r:id="rId23"/>
    <p:sldId id="310" r:id="rId24"/>
    <p:sldId id="289" r:id="rId25"/>
    <p:sldId id="28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García Miravet" initials="AGM" lastIdx="1" clrIdx="0">
    <p:extLst>
      <p:ext uri="{19B8F6BF-5375-455C-9EA6-DF929625EA0E}">
        <p15:presenceInfo xmlns:p15="http://schemas.microsoft.com/office/powerpoint/2012/main" userId="S::alejandro.garcia@analyticalways.com::ab5b783c-00ef-462e-8534-d7ba3fcc2010" providerId="AD"/>
      </p:ext>
    </p:extLst>
  </p:cmAuthor>
  <p:cmAuthor id="2" name="Sergio León González" initials="SG" lastIdx="2" clrIdx="1">
    <p:extLst>
      <p:ext uri="{19B8F6BF-5375-455C-9EA6-DF929625EA0E}">
        <p15:presenceInfo xmlns:p15="http://schemas.microsoft.com/office/powerpoint/2012/main" userId="S::sergio.leon@analyticalways.com::9e820667-6f06-4e34-9a35-0c0b09cb36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F085A-8AC2-422B-A3CF-E26A744CB5F5}" v="59" dt="2021-02-24T19:00:47.939"/>
    <p1510:client id="{8F5953BE-6D2C-4D9D-825B-FC1A1AACC9E9}" v="13" dt="2021-02-24T17:25:27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27/02/2021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053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03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520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508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4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7554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6653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27/02/2021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27/02/2021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27/02/2021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Jtd8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8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28/02/2021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Spark-</a:t>
            </a:r>
            <a:r>
              <a:rPr lang="es-ES" sz="240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</a:t>
            </a:r>
            <a:r>
              <a:rPr lang="es-ES" sz="240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Azure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140943" y="4658143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Sergio León</a:t>
            </a:r>
            <a:endParaRPr kumimoji="0" lang="es-E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140941" y="4996697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s-E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Guerrero Spark-tano en Analyticalways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140941" y="5295959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@panicoenlaxbox</a:t>
            </a:r>
            <a:endParaRPr kumimoji="0" lang="es-E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CuadroTexto 6">
            <a:extLst>
              <a:ext uri="{FF2B5EF4-FFF2-40B4-BE49-F238E27FC236}">
                <a16:creationId xmlns:a16="http://schemas.microsoft.com/office/drawing/2014/main" id="{6923A217-8840-4FA4-9A86-484684EBC794}"/>
              </a:ext>
            </a:extLst>
          </p:cNvPr>
          <p:cNvSpPr txBox="1"/>
          <p:nvPr/>
        </p:nvSpPr>
        <p:spPr>
          <a:xfrm>
            <a:off x="2215780" y="5702942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Alejandro García</a:t>
            </a:r>
            <a:endParaRPr kumimoji="0" lang="es-E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B3A1D76F-F659-484D-A98E-B7B30E2005C1}"/>
              </a:ext>
            </a:extLst>
          </p:cNvPr>
          <p:cNvSpPr txBox="1"/>
          <p:nvPr/>
        </p:nvSpPr>
        <p:spPr>
          <a:xfrm>
            <a:off x="2140940" y="6052628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Guerrero Spark-tano en Analyticalways</a:t>
            </a:r>
          </a:p>
        </p:txBody>
      </p:sp>
      <p:sp>
        <p:nvSpPr>
          <p:cNvPr id="15" name="CuadroTexto 10">
            <a:extLst>
              <a:ext uri="{FF2B5EF4-FFF2-40B4-BE49-F238E27FC236}">
                <a16:creationId xmlns:a16="http://schemas.microsoft.com/office/drawing/2014/main" id="{47EACD20-C985-4588-85BA-5D443D1BF27A}"/>
              </a:ext>
            </a:extLst>
          </p:cNvPr>
          <p:cNvSpPr txBox="1"/>
          <p:nvPr/>
        </p:nvSpPr>
        <p:spPr>
          <a:xfrm>
            <a:off x="2140940" y="63595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@alexmiravet</a:t>
            </a:r>
            <a:endParaRPr kumimoji="0" lang="es-E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Kubernetes - Pros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4"/>
            <a:ext cx="10675374" cy="340597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Mejor paquetización de dependencias gracias al uso de containers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Mejor optimización de recursos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Ahorro de costes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Tener la opción de tener versiones de Spark o Python diferentes para tus jobs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Con un correcto autoescalado no debe haber competencia de recursos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El rendimiento en Kubernetes no es menor al de otras soluciones de cluster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010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Kubernetes - Cons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1017392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Experiencia en Kubernetes 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El escalado dinámico de Spark tiene la restricción por los Shuffle Files (De momento)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algn="just"/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4" name="Picture 3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C513422A-C37C-4799-9D38-4E3E98A3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4" y="2766625"/>
            <a:ext cx="3567528" cy="27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Kubernetes - Autoescalado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Spark en Kubernetes puede escalar en 2 formas las cuales se complementan:</a:t>
            </a: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just"/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 	- Escalado a nivel de Spark</a:t>
            </a:r>
          </a:p>
          <a:p>
            <a:pPr algn="just"/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	- Escalado a nivel de Kubernetes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D4312D-7D8B-4DF6-8AA5-94DDDD0E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40" y="2514885"/>
            <a:ext cx="4133960" cy="35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1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AKS en Kubernetes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0A8BAA-638D-410D-BBF4-8905A273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08" y="2539493"/>
            <a:ext cx="76390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Spots vm</a:t>
            </a:r>
          </a:p>
        </p:txBody>
      </p:sp>
      <p:pic>
        <p:nvPicPr>
          <p:cNvPr id="4" name="Picture 3" descr="A pink piggy bank with coins&#10;&#10;Description automatically generated with medium confidence">
            <a:extLst>
              <a:ext uri="{FF2B5EF4-FFF2-40B4-BE49-F238E27FC236}">
                <a16:creationId xmlns:a16="http://schemas.microsoft.com/office/drawing/2014/main" id="{AEEA29C4-C30C-4426-BE30-EFC38DE64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28" y="1612685"/>
            <a:ext cx="6845957" cy="44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Spots VM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10822858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Azure Spot Virtual machines son  capacidad de Azure actualmente no utilizada con unos descuentos muy importantes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Son ideales para entornos de desarrollo, pruebas, cargas de trabajo por lotes y trabajos resilientes a fallos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Los precios de Spot VMs varían según el día, región y tipo de máquina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Azure en cualquier momento puede requerir esta capacidad y avisándote 30 segundos antes quitártelo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0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Spots VM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1089168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Puedes elegir el “modo de contratación” al crear las Spot Vms que son: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Elegir un precio máximo que estás dispuesto a pagar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Estar dispuesto a pagar como máximo lo que valen esas VMs en su precio normal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En el caso de elegir un precio máximo, en el momento de superar ese precio establecido Azure te quita las quita.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</a:rPr>
              <a:t>Databricks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 para AWS permite el uso de  Amazon EC2 Spot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</a:rPr>
              <a:t>Databricks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 para Azure no soporta Spot Vms actualmente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8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– AKS y Spot VMs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Pero ojo que AKS soporta el uso de Spot VMs¡¡¡¡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706233-69B6-4746-A18C-C71C4CBF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1" y="1761002"/>
            <a:ext cx="4772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– AKS y Spot VMs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El uso de Spot Vms en AKS conlleva una serie de limitaciones: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Los node pool de tipo Spot no puede se el nodepool determinado.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Los nodepool no se pueden actualizar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No se pueden actualizar los grupos de nodos y el plano de control al mismo tiempo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No se puede convertir un node pool de spot a “normal”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No se puede cambiar el precio de las spot vms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Demo </a:t>
            </a:r>
            <a:r>
              <a:rPr lang="es-ES" err="1"/>
              <a:t>aks</a:t>
            </a:r>
            <a:r>
              <a:rPr lang="es-ES"/>
              <a:t> spots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5D2CEB4-ACBC-4DCC-B4B6-E9F16D66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26" y="1298053"/>
            <a:ext cx="7320210" cy="45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95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53206" y="3063653"/>
            <a:ext cx="6108033" cy="36534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Demos y docs disponibles en 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hlinkClick r:id="rId3"/>
              </a:rPr>
              <a:t>https://git.io/Jtd8Z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 algn="just"/>
            <a:endParaRPr lang="es-ES" sz="2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5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+mn-lt"/>
              </a:rPr>
              <a:t> 01. Spark</a:t>
            </a:r>
          </a:p>
          <a:p>
            <a:r>
              <a:rPr lang="es-ES">
                <a:latin typeface="+mn-lt"/>
              </a:rPr>
              <a:t> 02. Spark en Azure</a:t>
            </a:r>
          </a:p>
          <a:p>
            <a:r>
              <a:rPr lang="es-ES">
                <a:latin typeface="+mn-lt"/>
              </a:rPr>
              <a:t> 03. Databricks</a:t>
            </a:r>
          </a:p>
          <a:p>
            <a:r>
              <a:rPr lang="es-ES">
                <a:latin typeface="+mn-lt"/>
              </a:rPr>
              <a:t> 04. Spark en Kubernetes</a:t>
            </a:r>
          </a:p>
          <a:p>
            <a:r>
              <a:rPr lang="es-ES">
                <a:latin typeface="+mn-lt"/>
              </a:rPr>
              <a:t> 05. Spot VMs</a:t>
            </a:r>
          </a:p>
          <a:p>
            <a:r>
              <a:rPr lang="es-ES">
                <a:latin typeface="+mn-lt"/>
              </a:rPr>
              <a:t> 06. AKS y Spots VMs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</a:t>
            </a:r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B56A9578-6EE0-40F3-871B-39E42A28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25" y="4358175"/>
            <a:ext cx="2743200" cy="1291427"/>
          </a:xfrm>
          <a:prstGeom prst="rect">
            <a:avLst/>
          </a:prstGeom>
        </p:spPr>
      </p:pic>
      <p:pic>
        <p:nvPicPr>
          <p:cNvPr id="4" name="Imagen 6" descr="Diagrama&#10;&#10;Descripción generada automáticamente">
            <a:extLst>
              <a:ext uri="{FF2B5EF4-FFF2-40B4-BE49-F238E27FC236}">
                <a16:creationId xmlns:a16="http://schemas.microsoft.com/office/drawing/2014/main" id="{67D4FFF1-4949-4FCA-A24E-72DF2088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4969428" cy="2384659"/>
          </a:xfrm>
          <a:prstGeom prst="rect">
            <a:avLst/>
          </a:prstGeom>
        </p:spPr>
      </p:pic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550176C2-9994-4348-B923-422BF6B89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77905"/>
            <a:ext cx="4597667" cy="2367050"/>
          </a:xfrm>
          <a:prstGeom prst="rect">
            <a:avLst/>
          </a:prstGeom>
        </p:spPr>
      </p:pic>
      <p:pic>
        <p:nvPicPr>
          <p:cNvPr id="3076" name="Picture 4" descr="Spark vs Hadoop frameworks: the main differences | by Brad Anderson | Medium">
            <a:extLst>
              <a:ext uri="{FF2B5EF4-FFF2-40B4-BE49-F238E27FC236}">
                <a16:creationId xmlns:a16="http://schemas.microsoft.com/office/drawing/2014/main" id="{24F460C3-2E05-4CE5-8CFB-1723FEB5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8256"/>
            <a:ext cx="3031052" cy="1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Demo Spark</a:t>
            </a:r>
          </a:p>
        </p:txBody>
      </p:sp>
      <p:pic>
        <p:nvPicPr>
          <p:cNvPr id="1026" name="Picture 2" descr="No escondas tu chispa">
            <a:extLst>
              <a:ext uri="{FF2B5EF4-FFF2-40B4-BE49-F238E27FC236}">
                <a16:creationId xmlns:a16="http://schemas.microsoft.com/office/drawing/2014/main" id="{8DB3FE49-50FD-43D3-8FF0-711A11D2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80" y="1487906"/>
            <a:ext cx="6479598" cy="43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74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Azure - Service</a:t>
            </a:r>
          </a:p>
        </p:txBody>
      </p:sp>
      <p:pic>
        <p:nvPicPr>
          <p:cNvPr id="4" name="Picture 3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4A16E216-47DA-4BC9-9ED1-2771A441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01" y="1538944"/>
            <a:ext cx="6720198" cy="3780111"/>
          </a:xfrm>
          <a:prstGeom prst="rect">
            <a:avLst/>
          </a:prstGeom>
        </p:spPr>
      </p:pic>
      <p:pic>
        <p:nvPicPr>
          <p:cNvPr id="2050" name="Picture 2" descr="Facepalm - TV Tropes">
            <a:extLst>
              <a:ext uri="{FF2B5EF4-FFF2-40B4-BE49-F238E27FC236}">
                <a16:creationId xmlns:a16="http://schemas.microsoft.com/office/drawing/2014/main" id="{2AC15A30-4FA5-417F-A0AE-FABF5781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68" y="1846756"/>
            <a:ext cx="33337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2947B-F3F4-4D11-9C3C-5FB36F8A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022" y="2464137"/>
            <a:ext cx="457264" cy="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Demo Databricks</a:t>
            </a:r>
          </a:p>
        </p:txBody>
      </p:sp>
      <p:pic>
        <p:nvPicPr>
          <p:cNvPr id="4" name="Picture 3" descr="A close - up of a brick wall&#10;&#10;Description automatically generated">
            <a:extLst>
              <a:ext uri="{FF2B5EF4-FFF2-40B4-BE49-F238E27FC236}">
                <a16:creationId xmlns:a16="http://schemas.microsoft.com/office/drawing/2014/main" id="{F65206F2-4739-4AA2-86BD-854DEDDA0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366540"/>
            <a:ext cx="6191249" cy="412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25F45-56A5-4AF9-9B32-6603E70F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99" y="2107111"/>
            <a:ext cx="2670040" cy="28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3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Kubernetes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9855467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Llegó en 2018, siendo la última solución de cluster en llegar a Spark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Otras opciones de cluster son </a:t>
            </a: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Yarn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, </a:t>
            </a: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Standalone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 o Apache </a:t>
            </a: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Mesos</a:t>
            </a: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Actualmente en modo preview, en la nueva versión de Spark será ya Public General Avaliable</a:t>
            </a:r>
          </a:p>
          <a:p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Empresas como </a:t>
            </a: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DataMechanics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 o </a:t>
            </a:r>
            <a:r>
              <a:rPr lang="es-ES" sz="2000" err="1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Palantir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 hacen uso de Spark en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  <a:cs typeface="Segoe UI"/>
              </a:rPr>
              <a:t>En Azure tenemos </a:t>
            </a:r>
            <a:r>
              <a:rPr lang="es-ES" sz="2000">
                <a:solidFill>
                  <a:srgbClr val="171717"/>
                </a:solidFill>
                <a:latin typeface="Segoe UI" panose="020B0502040204020203" pitchFamily="34" charset="0"/>
              </a:rPr>
              <a:t>Azure Kubernetes Services para hacer uso de Kubernetes</a:t>
            </a: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algn="just"/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2848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Spark en Kubernetes - Arquitectura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>
              <a:solidFill>
                <a:srgbClr val="171717"/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B331EB-B8B6-4232-9978-2243257C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01" y="1369007"/>
            <a:ext cx="6445598" cy="43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28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8F5266E9298E74EA9850E62D86FE113" ma:contentTypeVersion="13" ma:contentTypeDescription="Crear nuevo documento." ma:contentTypeScope="" ma:versionID="185e46681f8630b2818fc80a6def46f9">
  <xsd:schema xmlns:xsd="http://www.w3.org/2001/XMLSchema" xmlns:xs="http://www.w3.org/2001/XMLSchema" xmlns:p="http://schemas.microsoft.com/office/2006/metadata/properties" xmlns:ns3="25c0f2a1-0217-4999-b1a3-1e6a8de9752a" xmlns:ns4="3290286d-80c6-44b4-8c47-b5c413adde33" targetNamespace="http://schemas.microsoft.com/office/2006/metadata/properties" ma:root="true" ma:fieldsID="465a215a34c62e549dbe91530bf419ee" ns3:_="" ns4:_="">
    <xsd:import namespace="25c0f2a1-0217-4999-b1a3-1e6a8de9752a"/>
    <xsd:import namespace="3290286d-80c6-44b4-8c47-b5c413adde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0f2a1-0217-4999-b1a3-1e6a8de975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0286d-80c6-44b4-8c47-b5c413adde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E06E4-8A85-47E5-B700-65E10FD3B847}">
  <ds:schemaRefs>
    <ds:schemaRef ds:uri="25c0f2a1-0217-4999-b1a3-1e6a8de9752a"/>
    <ds:schemaRef ds:uri="3290286d-80c6-44b4-8c47-b5c413adde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E4B4AE5-456B-46EA-BD94-DFF48248FC10}">
  <ds:schemaRefs>
    <ds:schemaRef ds:uri="25c0f2a1-0217-4999-b1a3-1e6a8de9752a"/>
    <ds:schemaRef ds:uri="3290286d-80c6-44b4-8c47-b5c413adde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8BAA49E-5413-4F3F-A3DB-8838F7490F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PresentationFormat>Widescreen</PresentationFormat>
  <Paragraphs>123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Spark</vt:lpstr>
      <vt:lpstr>Demo Spark</vt:lpstr>
      <vt:lpstr>Spark en Azure - Service</vt:lpstr>
      <vt:lpstr>Demo Databricks</vt:lpstr>
      <vt:lpstr>Spark en Kubernetes</vt:lpstr>
      <vt:lpstr>Spark en Kubernetes - Arquitectura</vt:lpstr>
      <vt:lpstr>Spark en Kubernetes - Pros</vt:lpstr>
      <vt:lpstr>Spark en Kubernetes - Cons</vt:lpstr>
      <vt:lpstr>Spark en Kubernetes - Autoescalado</vt:lpstr>
      <vt:lpstr>AKS en Kubernetes</vt:lpstr>
      <vt:lpstr>Spots vm</vt:lpstr>
      <vt:lpstr>Spots VM</vt:lpstr>
      <vt:lpstr>Spots VM</vt:lpstr>
      <vt:lpstr>Spark – AKS y Spot VMs</vt:lpstr>
      <vt:lpstr>Spark – AKS y Spot VMs</vt:lpstr>
      <vt:lpstr>Demo aks spots</vt:lpstr>
      <vt:lpstr>Conclusiones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2018-11-16T16:29:33Z</dcterms:created>
  <dcterms:modified xsi:type="dcterms:W3CDTF">2021-02-27T22:28:10Z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0x01010028F5266E9298E74EA9850E62D86FE113</vt:lpwstr>
  </property>
</Properties>
</file>